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Raleway SemiBold"/>
      <p:regular r:id="rId12"/>
      <p:bold r:id="rId13"/>
      <p:italic r:id="rId14"/>
      <p:boldItalic r:id="rId15"/>
    </p:embeddedFont>
    <p:embeddedFont>
      <p:font typeface="Roboto"/>
      <p:regular r:id="rId16"/>
      <p:bold r:id="rId17"/>
      <p:italic r:id="rId18"/>
      <p:boldItalic r:id="rId19"/>
    </p:embeddedFont>
    <p:embeddedFont>
      <p:font typeface="Lobster"/>
      <p:regular r:id="rId20"/>
    </p:embeddedFont>
    <p:embeddedFont>
      <p:font typeface="Open Sans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obster-regular.fntdata"/><Relationship Id="rId11" Type="http://schemas.openxmlformats.org/officeDocument/2006/relationships/slide" Target="slides/slide6.xml"/><Relationship Id="rId22" Type="http://schemas.openxmlformats.org/officeDocument/2006/relationships/font" Target="fonts/OpenSans-bold.fntdata"/><Relationship Id="rId10" Type="http://schemas.openxmlformats.org/officeDocument/2006/relationships/slide" Target="slides/slide5.xml"/><Relationship Id="rId21" Type="http://schemas.openxmlformats.org/officeDocument/2006/relationships/font" Target="fonts/OpenSans-regular.fntdata"/><Relationship Id="rId13" Type="http://schemas.openxmlformats.org/officeDocument/2006/relationships/font" Target="fonts/RalewaySemiBold-bold.fntdata"/><Relationship Id="rId24" Type="http://schemas.openxmlformats.org/officeDocument/2006/relationships/font" Target="fonts/OpenSans-boldItalic.fntdata"/><Relationship Id="rId12" Type="http://schemas.openxmlformats.org/officeDocument/2006/relationships/font" Target="fonts/RalewaySemiBold-regular.fntdata"/><Relationship Id="rId23" Type="http://schemas.openxmlformats.org/officeDocument/2006/relationships/font" Target="fonts/OpenSans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alewaySemiBold-boldItalic.fntdata"/><Relationship Id="rId14" Type="http://schemas.openxmlformats.org/officeDocument/2006/relationships/font" Target="fonts/RalewaySemiBold-italic.fntdata"/><Relationship Id="rId17" Type="http://schemas.openxmlformats.org/officeDocument/2006/relationships/font" Target="fonts/Roboto-bold.fntdata"/><Relationship Id="rId16" Type="http://schemas.openxmlformats.org/officeDocument/2006/relationships/font" Target="fonts/Roboto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Roboto-boldItalic.fntdata"/><Relationship Id="rId6" Type="http://schemas.openxmlformats.org/officeDocument/2006/relationships/slide" Target="slides/slide1.xml"/><Relationship Id="rId18" Type="http://schemas.openxmlformats.org/officeDocument/2006/relationships/font" Target="fonts/Robot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1e40e49f6b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1e40e49f6b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1e40e49f6b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1e40e49f6b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1e40e49f6b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1e40e49f6b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1e40e49f6b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1e40e49f6b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1e40e49f6b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1e40e49f6b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blog.learnwithhomer.com/2019/10/11/best-starts-sounding-out-words/" TargetMode="External"/><Relationship Id="rId4" Type="http://schemas.openxmlformats.org/officeDocument/2006/relationships/hyperlink" Target="https://blog.learnwithhomer.com/2020/03/13/3242/" TargetMode="External"/><Relationship Id="rId5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837300" y="257000"/>
            <a:ext cx="7726500" cy="5727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4572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None/>
            </a:pPr>
            <a:r>
              <a:rPr b="1" lang="en" sz="2394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Phonemic awareness</a:t>
            </a:r>
            <a:br>
              <a:rPr b="1" lang="en" sz="2394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</a:br>
            <a:r>
              <a:rPr lang="en" sz="950"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.</a:t>
            </a:r>
            <a:endParaRPr sz="950"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2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body"/>
          </p:nvPr>
        </p:nvSpPr>
        <p:spPr>
          <a:xfrm>
            <a:off x="4418300" y="896775"/>
            <a:ext cx="4145400" cy="39420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3333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phonemic awareness is the ability to identify and manipulate </a:t>
            </a:r>
            <a:r>
              <a:rPr b="1" lang="en" sz="1400">
                <a:solidFill>
                  <a:srgbClr val="014A9E"/>
                </a:solidFill>
                <a:highlight>
                  <a:srgbClr val="FFFFFF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sounds</a:t>
            </a:r>
            <a:r>
              <a:rPr lang="en" sz="1400">
                <a:solidFill>
                  <a:srgbClr val="33333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. Phonemes blend together to form words, and every word we use is made up of a combination of them. </a:t>
            </a:r>
            <a:endParaRPr sz="1400">
              <a:solidFill>
                <a:srgbClr val="333333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3333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These sounds blend together to form words.If you change any letter in a word, though, you change everything! For example, take the word “rag.” If the first sound, or phoneme, of the word is changed to a “b,” then you’re left with an entirely new word (bag) with its own distinct meaning.</a:t>
            </a:r>
            <a:endParaRPr sz="1400">
              <a:solidFill>
                <a:srgbClr val="333333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05000"/>
              </a:lnSpc>
              <a:spcBef>
                <a:spcPts val="2800"/>
              </a:spcBef>
              <a:spcAft>
                <a:spcPts val="1200"/>
              </a:spcAft>
              <a:buNone/>
            </a:pPr>
            <a:r>
              <a:rPr lang="en" sz="1400">
                <a:solidFill>
                  <a:srgbClr val="33333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Phonemic awareness is one of the first skills your child will need in their toolbelt for reading, which, of course, is an important part of </a:t>
            </a:r>
            <a:r>
              <a:rPr b="1" lang="en" sz="1400">
                <a:solidFill>
                  <a:srgbClr val="014A9E"/>
                </a:solidFill>
                <a:highlight>
                  <a:srgbClr val="FFFFFF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learning</a:t>
            </a:r>
            <a:r>
              <a:rPr lang="en" sz="1400">
                <a:solidFill>
                  <a:srgbClr val="33333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. It’s also one of the first steps to building their confidence with sounds (and, later, words!).</a:t>
            </a:r>
            <a:endParaRPr sz="14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7300" y="896850"/>
            <a:ext cx="3153480" cy="3941850"/>
          </a:xfrm>
          <a:prstGeom prst="rect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2994775" y="257025"/>
            <a:ext cx="2954700" cy="5727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920">
                <a:latin typeface="Roboto"/>
                <a:ea typeface="Roboto"/>
                <a:cs typeface="Roboto"/>
                <a:sym typeface="Roboto"/>
              </a:rPr>
              <a:t>Rhyming</a:t>
            </a:r>
            <a:endParaRPr sz="292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2150" y="1011088"/>
            <a:ext cx="4054912" cy="382097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4901775" y="1020625"/>
            <a:ext cx="3706500" cy="380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What words rhyme?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When the blazing sun is gone,</a:t>
            </a:r>
            <a:endParaRPr sz="1500">
              <a:solidFill>
                <a:srgbClr val="333333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When he nothing shines upon, </a:t>
            </a:r>
            <a:endParaRPr sz="1500">
              <a:solidFill>
                <a:srgbClr val="333333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Then you show your little light, </a:t>
            </a:r>
            <a:endParaRPr sz="1500">
              <a:solidFill>
                <a:srgbClr val="333333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Twinkle, twinkle, all the night. </a:t>
            </a:r>
            <a:endParaRPr sz="1500">
              <a:solidFill>
                <a:srgbClr val="333333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Twinkle, twinkle, little star,</a:t>
            </a:r>
            <a:endParaRPr sz="1500">
              <a:solidFill>
                <a:srgbClr val="333333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How I wonder what you are!</a:t>
            </a:r>
            <a:endParaRPr sz="1500">
              <a:solidFill>
                <a:srgbClr val="333333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333333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Then the traveler in the dark</a:t>
            </a:r>
            <a:endParaRPr sz="1500">
              <a:solidFill>
                <a:srgbClr val="333333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Thanks you for your tiny spark;</a:t>
            </a:r>
            <a:endParaRPr sz="1500">
              <a:solidFill>
                <a:srgbClr val="333333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He could not see which way to go, </a:t>
            </a:r>
            <a:endParaRPr sz="1500">
              <a:solidFill>
                <a:srgbClr val="333333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If you did not twinkle so. </a:t>
            </a:r>
            <a:endParaRPr sz="1500">
              <a:solidFill>
                <a:srgbClr val="333333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Twinkle, twinkle, little star, </a:t>
            </a:r>
            <a:endParaRPr sz="1500">
              <a:solidFill>
                <a:srgbClr val="333333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How I wonder what you are!</a:t>
            </a:r>
            <a:endParaRPr sz="1500">
              <a:solidFill>
                <a:srgbClr val="333333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2994775" y="257025"/>
            <a:ext cx="2954700" cy="5727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920">
                <a:latin typeface="Roboto"/>
                <a:ea typeface="Roboto"/>
                <a:cs typeface="Roboto"/>
                <a:sym typeface="Roboto"/>
              </a:rPr>
              <a:t>Listening</a:t>
            </a:r>
            <a:endParaRPr sz="292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" name="Google Shape;69;p15"/>
          <p:cNvSpPr txBox="1"/>
          <p:nvPr/>
        </p:nvSpPr>
        <p:spPr>
          <a:xfrm>
            <a:off x="1450375" y="1020625"/>
            <a:ext cx="7158000" cy="60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Roboto"/>
                <a:ea typeface="Roboto"/>
                <a:cs typeface="Roboto"/>
                <a:sym typeface="Roboto"/>
              </a:rPr>
              <a:t>Do these words sound the same?</a:t>
            </a:r>
            <a:endParaRPr sz="2700"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850" y="2001625"/>
            <a:ext cx="3409950" cy="284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39925" y="2001625"/>
            <a:ext cx="4007225" cy="284797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/>
        </p:nvSpPr>
        <p:spPr>
          <a:xfrm>
            <a:off x="1772700" y="2068150"/>
            <a:ext cx="1222200" cy="4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CAT</a:t>
            </a:r>
            <a:endParaRPr b="1" sz="2000"/>
          </a:p>
        </p:txBody>
      </p:sp>
      <p:sp>
        <p:nvSpPr>
          <p:cNvPr id="73" name="Google Shape;73;p15"/>
          <p:cNvSpPr txBox="1"/>
          <p:nvPr/>
        </p:nvSpPr>
        <p:spPr>
          <a:xfrm>
            <a:off x="5832438" y="2001625"/>
            <a:ext cx="1222200" cy="4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CAR</a:t>
            </a:r>
            <a:endParaRPr b="1"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>
            <p:ph type="title"/>
          </p:nvPr>
        </p:nvSpPr>
        <p:spPr>
          <a:xfrm>
            <a:off x="2994775" y="257025"/>
            <a:ext cx="2954700" cy="5727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920">
                <a:latin typeface="Roboto"/>
                <a:ea typeface="Roboto"/>
                <a:cs typeface="Roboto"/>
                <a:sym typeface="Roboto"/>
              </a:rPr>
              <a:t>Listening</a:t>
            </a:r>
            <a:endParaRPr sz="292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" name="Google Shape;79;p16"/>
          <p:cNvSpPr txBox="1"/>
          <p:nvPr/>
        </p:nvSpPr>
        <p:spPr>
          <a:xfrm>
            <a:off x="1450375" y="1020625"/>
            <a:ext cx="7158000" cy="60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Roboto"/>
                <a:ea typeface="Roboto"/>
                <a:cs typeface="Roboto"/>
                <a:sym typeface="Roboto"/>
              </a:rPr>
              <a:t>Do these words sound the same?</a:t>
            </a:r>
            <a:endParaRPr sz="2700"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850" y="2001625"/>
            <a:ext cx="3409950" cy="284797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/>
          <p:nvPr/>
        </p:nvSpPr>
        <p:spPr>
          <a:xfrm>
            <a:off x="1772700" y="2068150"/>
            <a:ext cx="1222200" cy="4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CAT</a:t>
            </a:r>
            <a:endParaRPr b="1" sz="2000"/>
          </a:p>
        </p:txBody>
      </p:sp>
      <p:sp>
        <p:nvSpPr>
          <p:cNvPr id="82" name="Google Shape;82;p16"/>
          <p:cNvSpPr txBox="1"/>
          <p:nvPr/>
        </p:nvSpPr>
        <p:spPr>
          <a:xfrm>
            <a:off x="5949463" y="2068150"/>
            <a:ext cx="1222200" cy="492600"/>
          </a:xfrm>
          <a:prstGeom prst="rect">
            <a:avLst/>
          </a:prstGeom>
          <a:solidFill>
            <a:srgbClr val="93C47D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HAT</a:t>
            </a:r>
            <a:endParaRPr b="1" sz="2000"/>
          </a:p>
        </p:txBody>
      </p:sp>
      <p:pic>
        <p:nvPicPr>
          <p:cNvPr id="83" name="Google Shape;8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9" y="2068150"/>
            <a:ext cx="4294169" cy="278145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 txBox="1"/>
          <p:nvPr/>
        </p:nvSpPr>
        <p:spPr>
          <a:xfrm>
            <a:off x="5882125" y="2095000"/>
            <a:ext cx="1450500" cy="492600"/>
          </a:xfrm>
          <a:prstGeom prst="rect">
            <a:avLst/>
          </a:prstGeom>
          <a:noFill/>
          <a:ln cap="flat" cmpd="sng" w="381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HAT</a:t>
            </a:r>
            <a:endParaRPr b="1"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/>
        </p:nvSpPr>
        <p:spPr>
          <a:xfrm>
            <a:off x="1804225" y="326975"/>
            <a:ext cx="49374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Matching Letters</a:t>
            </a:r>
            <a:endParaRPr sz="3750">
              <a:solidFill>
                <a:schemeClr val="dk1"/>
              </a:solidFill>
            </a:endParaRPr>
          </a:p>
        </p:txBody>
      </p:sp>
      <p:pic>
        <p:nvPicPr>
          <p:cNvPr id="90" name="Google Shape;90;p17"/>
          <p:cNvPicPr preferRelativeResize="0"/>
          <p:nvPr/>
        </p:nvPicPr>
        <p:blipFill rotWithShape="1">
          <a:blip r:embed="rId3">
            <a:alphaModFix/>
          </a:blip>
          <a:srcRect b="7347" l="0" r="0" t="0"/>
          <a:stretch/>
        </p:blipFill>
        <p:spPr>
          <a:xfrm>
            <a:off x="380750" y="1232225"/>
            <a:ext cx="4267200" cy="3038350"/>
          </a:xfrm>
          <a:prstGeom prst="rect">
            <a:avLst/>
          </a:prstGeom>
          <a:noFill/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1" name="Google Shape;91;p17"/>
          <p:cNvSpPr txBox="1"/>
          <p:nvPr/>
        </p:nvSpPr>
        <p:spPr>
          <a:xfrm>
            <a:off x="4838700" y="1232225"/>
            <a:ext cx="4029900" cy="31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9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Learning to recognize letters.</a:t>
            </a:r>
            <a:endParaRPr b="1" sz="15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Materials:</a:t>
            </a:r>
            <a:endParaRPr sz="15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Roboto"/>
              <a:buChar char="-"/>
            </a:pPr>
            <a:r>
              <a:rPr lang="en" sz="15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Clothespins</a:t>
            </a:r>
            <a:endParaRPr sz="15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Roboto"/>
              <a:buChar char="-"/>
            </a:pPr>
            <a:r>
              <a:rPr lang="en" sz="15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Pieces of paper</a:t>
            </a:r>
            <a:endParaRPr sz="15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Roboto"/>
              <a:buChar char="-"/>
            </a:pPr>
            <a:r>
              <a:rPr lang="en" sz="15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Marker</a:t>
            </a:r>
            <a:endParaRPr sz="15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Write letters on clothespins and on pieces of paper with a marker. Have your child match the letters on the clothespins to the letters on the pieces of paper. </a:t>
            </a: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8"/>
          <p:cNvPicPr preferRelativeResize="0"/>
          <p:nvPr/>
        </p:nvPicPr>
        <p:blipFill rotWithShape="1">
          <a:blip r:embed="rId3">
            <a:alphaModFix/>
          </a:blip>
          <a:srcRect b="0" l="24573" r="0" t="44827"/>
          <a:stretch/>
        </p:blipFill>
        <p:spPr>
          <a:xfrm>
            <a:off x="344225" y="1311450"/>
            <a:ext cx="4180975" cy="3174000"/>
          </a:xfrm>
          <a:prstGeom prst="rect">
            <a:avLst/>
          </a:prstGeom>
          <a:noFill/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7" name="Google Shape;97;p18"/>
          <p:cNvSpPr txBox="1"/>
          <p:nvPr/>
        </p:nvSpPr>
        <p:spPr>
          <a:xfrm>
            <a:off x="4838700" y="1079825"/>
            <a:ext cx="4029900" cy="35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Learning to recognize letters.</a:t>
            </a:r>
            <a:endParaRPr b="1"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Materials: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oboto"/>
              <a:buChar char="-"/>
            </a:pPr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Bottle caps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oboto"/>
              <a:buChar char="-"/>
            </a:pPr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Permanent marker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oboto"/>
              <a:buChar char="-"/>
            </a:pPr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Piece of paper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5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Write your child’s name on a piece of paper. Then write letters on the top of the water bottle caps with a permanent marker. Have your child spell his/her name using the bottle caps.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" name="Google Shape;98;p18"/>
          <p:cNvSpPr txBox="1"/>
          <p:nvPr/>
        </p:nvSpPr>
        <p:spPr>
          <a:xfrm>
            <a:off x="2448850" y="387125"/>
            <a:ext cx="44808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Bottle Cap Name</a:t>
            </a:r>
            <a:endParaRPr sz="375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